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41" r:id="rId3"/>
    <p:sldId id="274" r:id="rId4"/>
    <p:sldId id="325" r:id="rId5"/>
    <p:sldId id="326" r:id="rId6"/>
    <p:sldId id="331" r:id="rId7"/>
    <p:sldId id="327" r:id="rId8"/>
    <p:sldId id="336" r:id="rId9"/>
    <p:sldId id="337" r:id="rId10"/>
    <p:sldId id="328" r:id="rId11"/>
    <p:sldId id="329" r:id="rId12"/>
    <p:sldId id="332" r:id="rId13"/>
    <p:sldId id="338" r:id="rId14"/>
    <p:sldId id="339" r:id="rId15"/>
    <p:sldId id="340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Wells Fargo Sans" panose="020B0604020202020204" charset="0"/>
      <p:regular r:id="rId24"/>
      <p:bold r:id="rId25"/>
      <p:italic r:id="rId26"/>
      <p:boldItalic r:id="rId27"/>
    </p:embeddedFont>
    <p:embeddedFont>
      <p:font typeface="Wells Fargo Sans Displa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341"/>
            <p14:sldId id="274"/>
            <p14:sldId id="325"/>
            <p14:sldId id="326"/>
            <p14:sldId id="331"/>
            <p14:sldId id="327"/>
            <p14:sldId id="336"/>
            <p14:sldId id="337"/>
            <p14:sldId id="328"/>
            <p14:sldId id="329"/>
            <p14:sldId id="332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4635"/>
  </p:normalViewPr>
  <p:slideViewPr>
    <p:cSldViewPr snapToGrid="0">
      <p:cViewPr varScale="1">
        <p:scale>
          <a:sx n="154" d="100"/>
          <a:sy n="154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2022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assets/conv-demo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vC3bTziLR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G63goXc5My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myheritage.com/2021/02/deep-nostalgia-goes-viral/" TargetMode="External"/><Relationship Id="rId4" Type="http://schemas.openxmlformats.org/officeDocument/2006/relationships/hyperlink" Target="https://www.myheritage.com/deep-nostalgi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oloclub.github.io/cnn-explainer/" TargetMode="External"/><Relationship Id="rId4" Type="http://schemas.openxmlformats.org/officeDocument/2006/relationships/hyperlink" Target="https://www.youtube.com/watch?v=HnWIHWFbuU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Destination: Convolutional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  <a:br>
              <a:rPr lang="en-US" dirty="0"/>
            </a:br>
            <a:r>
              <a:rPr lang="en-US" sz="2000" dirty="0"/>
              <a:t>Illustration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113;p6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514944" y="1600200"/>
            <a:ext cx="5160525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7680" y="1244168"/>
            <a:ext cx="10728960" cy="4377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en-US" sz="1600" dirty="0"/>
              <a:t>Visit: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http://cs231n.github.io/assets/conv-demo/index.html</a:t>
            </a:r>
            <a:r>
              <a:rPr lang="en-US" sz="1600" dirty="0"/>
              <a:t> for an illustration.</a:t>
            </a:r>
          </a:p>
        </p:txBody>
      </p:sp>
    </p:spTree>
    <p:extLst>
      <p:ext uri="{BB962C8B-B14F-4D97-AF65-F5344CB8AC3E}">
        <p14:creationId xmlns:p14="http://schemas.microsoft.com/office/powerpoint/2010/main" val="282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Layers In 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5"/>
            <a:ext cx="2109090" cy="42961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Filters</a:t>
            </a:r>
            <a:endParaRPr dirty="0"/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“Kernel_Size”: How many pixels (square) should each filter examine.</a:t>
            </a:r>
            <a:endParaRPr/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Size of the Region to pool</a:t>
            </a:r>
            <a:endParaRPr dirty="0"/>
          </a:p>
        </p:txBody>
      </p:sp>
      <p:cxnSp>
        <p:nvCxnSpPr>
          <p:cNvPr id="9" name="Google Shape;134;g853cf1eb50_0_20"/>
          <p:cNvCxnSpPr>
            <a:stCxn id="5" idx="0"/>
          </p:cNvCxnSpPr>
          <p:nvPr/>
        </p:nvCxnSpPr>
        <p:spPr>
          <a:xfrm flipV="1">
            <a:off x="2589096" y="2222341"/>
            <a:ext cx="78838" cy="58735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Making sure that dimensions make sense can be more challenging convolutional networks than in feed forward.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1775130"/>
                  </p:ext>
                </p:extLst>
              </p:nvPr>
            </p:nvGraphicFramePr>
            <p:xfrm>
              <a:off x="1814139" y="1577340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4139" y="1577340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8893-067A-9744-836F-23EFE3E8CA0E}"/>
              </a:ext>
            </a:extLst>
          </p:cNvPr>
          <p:cNvSpPr txBox="1"/>
          <p:nvPr/>
        </p:nvSpPr>
        <p:spPr>
          <a:xfrm>
            <a:off x="487363" y="628650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https://www.youtube.com/watch?v=vC3bTziLRTA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5D7DD-0342-4343-AF02-1DFB0A674CFB}"/>
              </a:ext>
            </a:extLst>
          </p:cNvPr>
          <p:cNvSpPr txBox="1"/>
          <p:nvPr/>
        </p:nvSpPr>
        <p:spPr>
          <a:xfrm>
            <a:off x="487363" y="1246094"/>
            <a:ext cx="11215687" cy="33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848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1F63-FEFB-9540-A925-77F024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1507047"/>
                  </p:ext>
                </p:extLst>
              </p:nvPr>
            </p:nvGraphicFramePr>
            <p:xfrm>
              <a:off x="1523205" y="1600199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600199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28913-C7C8-0E48-B17F-1458D8AE2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DDE87-6E3D-C64F-B3B9-7E2838323028}"/>
              </a:ext>
            </a:extLst>
          </p:cNvPr>
          <p:cNvSpPr txBox="1"/>
          <p:nvPr/>
        </p:nvSpPr>
        <p:spPr>
          <a:xfrm>
            <a:off x="487362" y="6306184"/>
            <a:ext cx="11215687" cy="32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https://youtu.be/G63goXc5MyU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08AFD-F2D9-AF42-9ADC-37F0D599F576}"/>
              </a:ext>
            </a:extLst>
          </p:cNvPr>
          <p:cNvSpPr txBox="1"/>
          <p:nvPr/>
        </p:nvSpPr>
        <p:spPr>
          <a:xfrm>
            <a:off x="487362" y="130302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Photo Wake-Up</a:t>
            </a:r>
          </a:p>
        </p:txBody>
      </p:sp>
    </p:spTree>
    <p:extLst>
      <p:ext uri="{BB962C8B-B14F-4D97-AF65-F5344CB8AC3E}">
        <p14:creationId xmlns:p14="http://schemas.microsoft.com/office/powerpoint/2010/main" val="36753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0FE50-8A93-F842-8989-70D97E33C1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" y="3264638"/>
            <a:ext cx="7315200" cy="3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9A5EE-F950-474A-99C0-0F50F588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FEC8E-6A01-5246-A8C3-1288324F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518"/>
            <a:ext cx="5511800" cy="299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418E-CE94-DC43-9ED3-A7895ECFF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1F68D-EAC4-A242-9BBA-3C302661D735}"/>
              </a:ext>
            </a:extLst>
          </p:cNvPr>
          <p:cNvSpPr txBox="1"/>
          <p:nvPr/>
        </p:nvSpPr>
        <p:spPr>
          <a:xfrm>
            <a:off x="487680" y="1463039"/>
            <a:ext cx="5393167" cy="14684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Deep Nostalgia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By MyHeritage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Animates (old) photos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Went viral in February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F6D7F4-C141-D14E-BBA4-CE658BC47B5A}"/>
              </a:ext>
            </a:extLst>
          </p:cNvPr>
          <p:cNvSpPr/>
          <p:nvPr/>
        </p:nvSpPr>
        <p:spPr>
          <a:xfrm>
            <a:off x="7256183" y="3425448"/>
            <a:ext cx="43516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https://www.myheritage.com/deep-nostalgia</a:t>
            </a:r>
            <a:r>
              <a:rPr lang="en-US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https://blog.myheritage.com/2021/02/deep-nostalgia-goes-viral/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6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Animating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27555-5866-5A4E-BC82-0ACBD2ACBD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412" y="1295401"/>
            <a:ext cx="3657600" cy="4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DFF640-3F91-A64E-BA89-8ECF052F5487}"/>
              </a:ext>
            </a:extLst>
          </p:cNvPr>
          <p:cNvSpPr/>
          <p:nvPr/>
        </p:nvSpPr>
        <p:spPr>
          <a:xfrm>
            <a:off x="6087035" y="3236260"/>
            <a:ext cx="5325036" cy="49305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6515F-BE80-9449-BC5A-77F5FD260CDA}"/>
              </a:ext>
            </a:extLst>
          </p:cNvPr>
          <p:cNvSpPr/>
          <p:nvPr/>
        </p:nvSpPr>
        <p:spPr>
          <a:xfrm>
            <a:off x="8919882" y="5013411"/>
            <a:ext cx="1685366" cy="1225641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AD221-2D50-B542-9757-76183BEF6CDF}"/>
              </a:ext>
            </a:extLst>
          </p:cNvPr>
          <p:cNvSpPr/>
          <p:nvPr/>
        </p:nvSpPr>
        <p:spPr>
          <a:xfrm>
            <a:off x="5576994" y="865364"/>
            <a:ext cx="6127326" cy="22886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9602E-8481-0F45-B0B2-1833DB182A09}"/>
              </a:ext>
            </a:extLst>
          </p:cNvPr>
          <p:cNvSpPr/>
          <p:nvPr/>
        </p:nvSpPr>
        <p:spPr>
          <a:xfrm>
            <a:off x="5576995" y="4531691"/>
            <a:ext cx="3342042" cy="18691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125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79B108B-7674-1F42-8333-86B5E3CF15AD}"/>
              </a:ext>
            </a:extLst>
          </p:cNvPr>
          <p:cNvSpPr/>
          <p:nvPr/>
        </p:nvSpPr>
        <p:spPr>
          <a:xfrm>
            <a:off x="7321405" y="13152"/>
            <a:ext cx="4629252" cy="40285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90A048B-8B16-B444-9050-32896A92E447}"/>
              </a:ext>
            </a:extLst>
          </p:cNvPr>
          <p:cNvSpPr/>
          <p:nvPr/>
        </p:nvSpPr>
        <p:spPr>
          <a:xfrm>
            <a:off x="3842181" y="340647"/>
            <a:ext cx="3633021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Wins” for 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have been around for a long time (since the 1940s!)</a:t>
            </a:r>
          </a:p>
          <a:p>
            <a:r>
              <a:rPr lang="en-US" dirty="0"/>
              <a:t>Recently, ANNs have been used </a:t>
            </a:r>
            <a:r>
              <a:rPr lang="en-US" b="1" dirty="0"/>
              <a:t>unstructured data</a:t>
            </a:r>
            <a:r>
              <a:rPr lang="en-US" dirty="0"/>
              <a:t>, where many other modeling techniques struggle.</a:t>
            </a:r>
          </a:p>
          <a:p>
            <a:r>
              <a:rPr lang="en-US" dirty="0"/>
              <a:t>Unstructured data are those data that do not fit will (or meaningfully) in the “data frame” style that we saw with the earlier data set.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Digit identification</a:t>
            </a:r>
            <a:r>
              <a:rPr lang="en-US" dirty="0"/>
              <a:t>: recognition of digits on handwritten envelopes</a:t>
            </a:r>
          </a:p>
          <a:p>
            <a:pPr lvl="1"/>
            <a:r>
              <a:rPr lang="en-US" b="1" dirty="0"/>
              <a:t>Object recognition </a:t>
            </a:r>
            <a:r>
              <a:rPr lang="en-US" dirty="0"/>
              <a:t>in images: cat is a cat, regardless of where in the image the cat is, how the cat is oriented, what posture it is in, etc.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: interpretation of words depends on context, order, etc.; important parts of speech need not be located in the same place in a block of text or speech</a:t>
            </a:r>
          </a:p>
          <a:p>
            <a:r>
              <a:rPr lang="en-US" dirty="0"/>
              <a:t>The success of neural networks at these complex tasks can be attributed, in part, to advanced network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25064186"/>
                  </p:ext>
                </p:extLst>
              </p:nvPr>
            </p:nvGraphicFramePr>
            <p:xfrm>
              <a:off x="1523205" y="1541723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541723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A81263A-067D-0A42-B374-F90A9D4C9F8C}"/>
              </a:ext>
            </a:extLst>
          </p:cNvPr>
          <p:cNvSpPr txBox="1"/>
          <p:nvPr/>
        </p:nvSpPr>
        <p:spPr>
          <a:xfrm>
            <a:off x="487363" y="6306185"/>
            <a:ext cx="11215687" cy="717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https://www.youtube.com/watch?v=HnWIHWFbuUQ</a:t>
            </a:r>
            <a:r>
              <a:rPr 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17C2F-9C5C-274F-B0ED-B37019A23D7A}"/>
              </a:ext>
            </a:extLst>
          </p:cNvPr>
          <p:cNvSpPr txBox="1"/>
          <p:nvPr/>
        </p:nvSpPr>
        <p:spPr>
          <a:xfrm>
            <a:off x="487362" y="1165412"/>
            <a:ext cx="11215687" cy="392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Convolutional Network Explainer: </a:t>
            </a:r>
            <a:r>
              <a:rPr lang="en-US" sz="1600" dirty="0">
                <a:hlinkClick r:id="rId5"/>
              </a:rPr>
              <a:t>https://poloclub.github.io/cnn-explainer/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layers</a:t>
            </a:r>
            <a:r>
              <a:rPr lang="en-US" dirty="0"/>
              <a:t>, which use the same weights on sliding windows across the entire image</a:t>
            </a:r>
          </a:p>
          <a:p>
            <a:pPr lvl="1"/>
            <a:r>
              <a:rPr lang="en-US" dirty="0"/>
              <a:t>Can be viewed as a set of filters, which have been trained to recognize certain structures in the image</a:t>
            </a:r>
          </a:p>
          <a:p>
            <a:pPr lvl="1"/>
            <a:r>
              <a:rPr lang="en-US" dirty="0"/>
              <a:t>“Examine” what’s in a particular window of the image</a:t>
            </a:r>
          </a:p>
          <a:p>
            <a:pPr lvl="1"/>
            <a:r>
              <a:rPr lang="en-US" dirty="0"/>
              <a:t>Weights are fixed no matter which part of the image they are examining</a:t>
            </a:r>
          </a:p>
          <a:p>
            <a:pPr lvl="1"/>
            <a:r>
              <a:rPr lang="en-US" dirty="0"/>
              <a:t>Each filter is to see some type of visual feature, such as the edge of some orientation or a blotch of some color, or eventually entire honeycomb or wheel-like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184E-228A-CB49-B649-90106B2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AFA92-DA98-1646-9F9B-1BF3FD52BA08}"/>
              </a:ext>
            </a:extLst>
          </p:cNvPr>
          <p:cNvSpPr/>
          <p:nvPr/>
        </p:nvSpPr>
        <p:spPr>
          <a:xfrm>
            <a:off x="3671520" y="3738282"/>
            <a:ext cx="1698339" cy="159571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079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226A-94F6-3F46-97D4-374D4641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Pooling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B673-25D2-6142-A4AE-C43ECB9C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 layers</a:t>
            </a:r>
            <a:r>
              <a:rPr lang="en-US" dirty="0"/>
              <a:t>, where output from earlier layers is combined and reduced</a:t>
            </a:r>
          </a:p>
          <a:p>
            <a:pPr lvl="1"/>
            <a:r>
              <a:rPr lang="en-US" dirty="0"/>
              <a:t>Used to progressively reduce the spatial size of the representation to reduce the amount of parameters and computation in the network</a:t>
            </a:r>
          </a:p>
          <a:p>
            <a:pPr lvl="1"/>
            <a:r>
              <a:rPr lang="en-US" dirty="0"/>
              <a:t>Hence, it controls overfitting</a:t>
            </a:r>
          </a:p>
          <a:p>
            <a:pPr lvl="1"/>
            <a:r>
              <a:rPr lang="en-US" dirty="0"/>
              <a:t>Two types include “</a:t>
            </a:r>
            <a:r>
              <a:rPr lang="en-US" b="1" dirty="0"/>
              <a:t>max pooling</a:t>
            </a:r>
            <a:r>
              <a:rPr lang="en-US" dirty="0"/>
              <a:t>” and “</a:t>
            </a:r>
            <a:r>
              <a:rPr lang="en-US" b="1" dirty="0"/>
              <a:t>average pooling</a:t>
            </a:r>
            <a:r>
              <a:rPr lang="en-US" dirty="0"/>
              <a:t>,” which select the maximum or average value, respectively, of activations over an area of the image, rather than every 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49C5-B65A-DE48-B21D-9E5D08AF3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C3C9-8CC1-6243-8B2B-8D21AEE1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4DBCB-1530-0447-87EA-766B07D28729}"/>
              </a:ext>
            </a:extLst>
          </p:cNvPr>
          <p:cNvSpPr/>
          <p:nvPr/>
        </p:nvSpPr>
        <p:spPr>
          <a:xfrm>
            <a:off x="5321025" y="3891337"/>
            <a:ext cx="1232175" cy="143369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8DA-DD5F-9A47-9627-26FCE3061711}"/>
              </a:ext>
            </a:extLst>
          </p:cNvPr>
          <p:cNvSpPr/>
          <p:nvPr/>
        </p:nvSpPr>
        <p:spPr>
          <a:xfrm>
            <a:off x="2034987" y="3738282"/>
            <a:ext cx="3200401" cy="1981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4DA63-801E-A545-A68E-0D7C69CE3C62}"/>
              </a:ext>
            </a:extLst>
          </p:cNvPr>
          <p:cNvSpPr/>
          <p:nvPr/>
        </p:nvSpPr>
        <p:spPr>
          <a:xfrm>
            <a:off x="6615951" y="3492765"/>
            <a:ext cx="1636532" cy="26762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448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D92-A93B-2649-B47D-6784497F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8D4B-30B1-2342-A512-D22ACAA9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layers provide at least two benefits:</a:t>
            </a:r>
          </a:p>
          <a:p>
            <a:pPr lvl="1"/>
            <a:r>
              <a:rPr lang="en-US" dirty="0"/>
              <a:t>Provide a way to recognize signals (and therefore objects) no matter where they are located in the image</a:t>
            </a:r>
          </a:p>
          <a:p>
            <a:pPr lvl="1"/>
            <a:r>
              <a:rPr lang="en-US" dirty="0"/>
              <a:t>Reduce the total number of weights learned in the network, improving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88E0-E60B-CB45-B81C-609528BEB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7BA6-CC84-1D4E-9908-E4D8391E6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682" y="2923596"/>
            <a:ext cx="7315200" cy="26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5FCAAF1F-0DFC-8748-938F-E54C07ECA3A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HnWIHWFbuUQ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30281EE-A392-FB4F-A5ED-54078E4EC23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vC3bTziLRT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AB5982D0-EBA1-7848-B11E-435F3CB48D5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youtu.be/G63goXc5MyU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87</TotalTime>
  <Words>849</Words>
  <Application>Microsoft Office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Cambria Math</vt:lpstr>
      <vt:lpstr>Wells Fargo Sans Display</vt:lpstr>
      <vt:lpstr>Arial</vt:lpstr>
      <vt:lpstr>Wells Fargo Sans</vt:lpstr>
      <vt:lpstr>Courier New</vt:lpstr>
      <vt:lpstr>Calibri</vt:lpstr>
      <vt:lpstr>WellsFargo</vt:lpstr>
      <vt:lpstr>Destination: Convolutional Neural Networks</vt:lpstr>
      <vt:lpstr>Contents</vt:lpstr>
      <vt:lpstr>Road Map</vt:lpstr>
      <vt:lpstr>PowerPoint Presentation</vt:lpstr>
      <vt:lpstr>“Big Wins” for Artificial Neural Networks</vt:lpstr>
      <vt:lpstr>Convolutional Neural Networks Video</vt:lpstr>
      <vt:lpstr>Convolutional Neural Networks Convolutional layers</vt:lpstr>
      <vt:lpstr>Convolutional Neural Networks Pooling Layers</vt:lpstr>
      <vt:lpstr>Convolutional Neural Networks Layers</vt:lpstr>
      <vt:lpstr>Convolutional Layers Illustration</vt:lpstr>
      <vt:lpstr>Convolutional Layers In Keras</vt:lpstr>
      <vt:lpstr>Convolutional Neural Networks Applications</vt:lpstr>
      <vt:lpstr>Convolutional Neural Networks Applications</vt:lpstr>
      <vt:lpstr>Convolutional Neural Networks Applications</vt:lpstr>
      <vt:lpstr>Convolutional 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bowie</cp:lastModifiedBy>
  <cp:revision>118</cp:revision>
  <dcterms:created xsi:type="dcterms:W3CDTF">2021-03-23T19:22:08Z</dcterms:created>
  <dcterms:modified xsi:type="dcterms:W3CDTF">2022-04-06T15:34:34Z</dcterms:modified>
</cp:coreProperties>
</file>